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7"/>
  </p:notesMasterIdLst>
  <p:sldIdLst>
    <p:sldId id="257" r:id="rId2"/>
    <p:sldId id="616" r:id="rId3"/>
    <p:sldId id="803" r:id="rId4"/>
    <p:sldId id="805" r:id="rId5"/>
    <p:sldId id="806" r:id="rId6"/>
    <p:sldId id="804" r:id="rId7"/>
    <p:sldId id="652" r:id="rId8"/>
    <p:sldId id="807" r:id="rId9"/>
    <p:sldId id="808" r:id="rId10"/>
    <p:sldId id="762" r:id="rId11"/>
    <p:sldId id="763" r:id="rId12"/>
    <p:sldId id="764" r:id="rId13"/>
    <p:sldId id="765" r:id="rId14"/>
    <p:sldId id="733" r:id="rId15"/>
    <p:sldId id="768" r:id="rId16"/>
    <p:sldId id="766" r:id="rId17"/>
    <p:sldId id="769" r:id="rId18"/>
    <p:sldId id="771" r:id="rId19"/>
    <p:sldId id="772" r:id="rId20"/>
    <p:sldId id="809" r:id="rId21"/>
    <p:sldId id="774" r:id="rId22"/>
    <p:sldId id="776" r:id="rId23"/>
    <p:sldId id="773" r:id="rId24"/>
    <p:sldId id="777" r:id="rId25"/>
    <p:sldId id="791" r:id="rId26"/>
    <p:sldId id="778" r:id="rId27"/>
    <p:sldId id="790" r:id="rId28"/>
    <p:sldId id="795" r:id="rId29"/>
    <p:sldId id="779" r:id="rId30"/>
    <p:sldId id="789" r:id="rId31"/>
    <p:sldId id="796" r:id="rId32"/>
    <p:sldId id="794" r:id="rId33"/>
    <p:sldId id="780" r:id="rId34"/>
    <p:sldId id="788" r:id="rId35"/>
    <p:sldId id="781" r:id="rId36"/>
    <p:sldId id="787" r:id="rId37"/>
    <p:sldId id="782" r:id="rId38"/>
    <p:sldId id="786" r:id="rId39"/>
    <p:sldId id="792" r:id="rId40"/>
    <p:sldId id="793" r:id="rId41"/>
    <p:sldId id="802" r:id="rId42"/>
    <p:sldId id="783" r:id="rId43"/>
    <p:sldId id="784" r:id="rId44"/>
    <p:sldId id="785" r:id="rId45"/>
    <p:sldId id="775" r:id="rId46"/>
    <p:sldId id="799" r:id="rId47"/>
    <p:sldId id="654" r:id="rId48"/>
    <p:sldId id="655" r:id="rId49"/>
    <p:sldId id="656" r:id="rId50"/>
    <p:sldId id="657" r:id="rId51"/>
    <p:sldId id="659" r:id="rId52"/>
    <p:sldId id="660" r:id="rId53"/>
    <p:sldId id="661" r:id="rId54"/>
    <p:sldId id="663" r:id="rId55"/>
    <p:sldId id="665" r:id="rId56"/>
    <p:sldId id="666" r:id="rId57"/>
    <p:sldId id="667" r:id="rId58"/>
    <p:sldId id="668" r:id="rId59"/>
    <p:sldId id="670" r:id="rId60"/>
    <p:sldId id="760" r:id="rId61"/>
    <p:sldId id="798" r:id="rId62"/>
    <p:sldId id="797" r:id="rId63"/>
    <p:sldId id="669" r:id="rId64"/>
    <p:sldId id="800" r:id="rId65"/>
    <p:sldId id="80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D29A-582B-7A4C-9027-24A3EB20882B}">
          <p14:sldIdLst>
            <p14:sldId id="257"/>
            <p14:sldId id="616"/>
            <p14:sldId id="803"/>
            <p14:sldId id="805"/>
            <p14:sldId id="806"/>
            <p14:sldId id="804"/>
          </p14:sldIdLst>
        </p14:section>
        <p14:section name="Untitled Section" id="{938605D8-9627-014F-B0AD-B74FE9D4C0E0}">
          <p14:sldIdLst/>
        </p14:section>
        <p14:section name="color" id="{037B12E3-E472-874F-A030-F055C1C79AD7}">
          <p14:sldIdLst>
            <p14:sldId id="652"/>
          </p14:sldIdLst>
        </p14:section>
        <p14:section name="How can we define colors" id="{88511FE6-437A-8349-9E85-56C1BBC129D7}">
          <p14:sldIdLst>
            <p14:sldId id="807"/>
            <p14:sldId id="808"/>
            <p14:sldId id="762"/>
            <p14:sldId id="763"/>
            <p14:sldId id="764"/>
            <p14:sldId id="765"/>
            <p14:sldId id="733"/>
            <p14:sldId id="768"/>
            <p14:sldId id="766"/>
            <p14:sldId id="769"/>
            <p14:sldId id="771"/>
            <p14:sldId id="772"/>
          </p14:sldIdLst>
        </p14:section>
        <p14:section name="How to use colors" id="{B205E9C6-735E-A440-99EE-C596C2CFF5F9}">
          <p14:sldIdLst>
            <p14:sldId id="809"/>
            <p14:sldId id="774"/>
            <p14:sldId id="776"/>
            <p14:sldId id="773"/>
            <p14:sldId id="777"/>
            <p14:sldId id="791"/>
            <p14:sldId id="778"/>
            <p14:sldId id="790"/>
            <p14:sldId id="795"/>
            <p14:sldId id="779"/>
            <p14:sldId id="789"/>
            <p14:sldId id="796"/>
            <p14:sldId id="794"/>
            <p14:sldId id="780"/>
            <p14:sldId id="788"/>
            <p14:sldId id="781"/>
            <p14:sldId id="787"/>
            <p14:sldId id="782"/>
            <p14:sldId id="786"/>
            <p14:sldId id="792"/>
            <p14:sldId id="793"/>
            <p14:sldId id="802"/>
          </p14:sldIdLst>
        </p14:section>
        <p14:section name="Color and psychology" id="{443FA66D-1172-FF42-AF24-3D0B288272D0}">
          <p14:sldIdLst>
            <p14:sldId id="783"/>
            <p14:sldId id="784"/>
            <p14:sldId id="785"/>
          </p14:sldIdLst>
        </p14:section>
        <p14:section name="Contrast" id="{265C87F2-A2AA-2846-A58C-77D48B7432E2}">
          <p14:sldIdLst>
            <p14:sldId id="775"/>
            <p14:sldId id="799"/>
          </p14:sldIdLst>
        </p14:section>
        <p14:section name="Color and perception" id="{756E9A1E-166D-CB4D-9CF8-96C540E51F30}">
          <p14:sldIdLst>
            <p14:sldId id="654"/>
            <p14:sldId id="655"/>
            <p14:sldId id="656"/>
            <p14:sldId id="657"/>
            <p14:sldId id="659"/>
            <p14:sldId id="660"/>
            <p14:sldId id="661"/>
            <p14:sldId id="663"/>
            <p14:sldId id="665"/>
            <p14:sldId id="666"/>
            <p14:sldId id="667"/>
            <p14:sldId id="668"/>
            <p14:sldId id="670"/>
            <p14:sldId id="760"/>
            <p14:sldId id="798"/>
            <p14:sldId id="797"/>
            <p14:sldId id="669"/>
            <p14:sldId id="800"/>
            <p14:sldId id="801"/>
          </p14:sldIdLst>
        </p14:section>
        <p14:section name="Untitled Section" id="{75CE9EC1-EEEC-474A-945B-A865FEA4F2BA}">
          <p14:sldIdLst/>
        </p14:section>
        <p14:section name="Untitled Section" id="{1B7062EA-2FA3-F747-8C8D-8B6A7313F7F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4966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75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33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3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38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0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6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2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83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8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4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34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63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5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5227-AC26-6156-9327-4B8CF764B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9453C-E905-C620-DB22-85485A1D5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A0D23-C41C-6B9D-B135-60A4F314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F713-5362-E6D7-ECA0-A523F16C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55764-E979-A50C-BC93-1350A1A3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B78D-4722-D24E-8634-0DE6B5B5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A92EF-2242-B158-DFCD-6E729D466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94649-B18E-6DC6-A36E-364E483A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90F8-C743-3F12-76FD-62B2F940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0F79D-D9D2-BCF6-DCF6-002CAF65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4683A-9237-8B81-8469-FBF06E2A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57CA8-58B7-C33D-86CE-1ECFDF941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B0AA4-9DDF-0ED3-2DFE-EE5274F3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632C-4E50-6F1C-E08B-3F53EF89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F91E-5C61-6152-885F-0266654D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0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2BCD-93DA-27CC-04FB-070922C9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26F4-2C1C-FDCF-6D76-6D09FC1E9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540D-909B-5FDD-2C07-588961C3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6D6C-1F55-5F92-27AC-F54B32D3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08EBC-048B-6C16-A575-8BFB22F1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9A32-F079-1A08-D0D6-11C455BD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0AD90-C4EA-CECC-8285-846ECE692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BCA4C-A553-BEBC-8E92-FBAC4547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FED9B-F80E-7E28-29F4-7E2E2BA2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05450-AB63-A6A8-3230-7D4CF0A1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978F-FA38-8FB6-43F3-C7D39B29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06E2B-B53F-47A5-3EF0-7E7149490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F9897-2A3E-20F6-37E3-FB4ACBFEA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E6D4C-AB38-1B4D-BDFC-82CB90C8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6EF74-431D-2C1E-9A0F-A832BD79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B9941-0D8A-9C12-C7E8-5527E7B5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B755-3176-D73F-AFCD-2466D03F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BA34-3C48-2959-7E04-E12B350D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A8BC4-36F4-28AC-690C-896A412CB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5778-715D-E4F7-F1E3-873CE7F5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FB985-6237-2F66-AF96-6845C7CDF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CDC7E-BB0E-18CA-CB39-6A690CC6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4160B-A30C-4780-C9D8-0A593DEC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E8FAA-96F5-2EF7-10A4-52E54245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64BB-808B-A784-F118-FC3FF6B6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6CBF6-0DE9-9A34-5295-A39CE99E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FBE69-D62F-4132-0270-6818351C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4548-A1EC-97F1-EF3C-78E831C2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FA85-FC80-64D8-47A6-5346BEFF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14172-D8CA-9EF4-0236-6825931B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8833-179A-7C1F-165C-1FE3E879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80A5-6214-0EB3-240A-7DC1D54D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4089-0E74-FA55-E4CC-BDFB2CB1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15B97-02CF-0120-44B0-1310747E5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05A31-DBE4-0C9E-3265-EE2B2065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7729E-37E2-4D6C-B876-68DA8B52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C4C82-E125-5D52-2195-7A187B54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6C78-2E3B-6547-1731-07FCD98A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B2814-772B-AA65-FD73-16900DF12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81FC0-8773-2B53-2D45-41625970D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ACAB-C0EA-7501-E9E3-94855912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18BC-D9FA-23B8-EC26-7CF5D904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651AD-F7C0-0D68-77C0-D4D1B5F3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4AF26-B451-05D8-92BD-902F72A4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8D439-C06C-B066-9D9A-AF98D287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D67BE-8989-553A-86F0-CAE432AE4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FC08-8954-3101-ECEB-F583FECD0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35C22-7007-1876-258D-E59BB2FBB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3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design/color/the-color-system.html#tools-for-picking-colors" TargetMode="External"/><Relationship Id="rId2" Type="http://schemas.openxmlformats.org/officeDocument/2006/relationships/hyperlink" Target="https://htmlcolorcode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letton.com/#uid=1000u0kllllaFw0g0qFqFg0w0aF" TargetMode="External"/><Relationship Id="rId5" Type="http://schemas.openxmlformats.org/officeDocument/2006/relationships/hyperlink" Target="https://coolors.co/" TargetMode="External"/><Relationship Id="rId4" Type="http://schemas.openxmlformats.org/officeDocument/2006/relationships/hyperlink" Target="https://www.colourlovers.com/palettes/ad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colormind.io/bootstra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interfaces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F59E2-5870-6840-8E6F-913135309460}"/>
              </a:ext>
            </a:extLst>
          </p:cNvPr>
          <p:cNvSpPr txBox="1"/>
          <p:nvPr/>
        </p:nvSpPr>
        <p:spPr>
          <a:xfrm>
            <a:off x="10686361" y="6290631"/>
            <a:ext cx="60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xkcd</a:t>
            </a:r>
            <a:endParaRPr lang="en-US" dirty="0"/>
          </a:p>
        </p:txBody>
      </p:sp>
      <p:pic>
        <p:nvPicPr>
          <p:cNvPr id="1026" name="Picture 2" descr="Graphic Designers">
            <a:extLst>
              <a:ext uri="{FF2B5EF4-FFF2-40B4-BE49-F238E27FC236}">
                <a16:creationId xmlns:a16="http://schemas.microsoft.com/office/drawing/2014/main" id="{767C4F23-F495-08E8-B3E9-589699CF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553" y="586738"/>
            <a:ext cx="5909971" cy="568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F1AC-DC29-FD9B-14B5-F8FF8F5C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think about color?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CC2C-417A-A328-4730-E33A2B4A0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9388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Color wheel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look at 3 dimensions of color:</a:t>
            </a:r>
          </a:p>
          <a:p>
            <a:pPr lvl="1"/>
            <a:r>
              <a:rPr lang="en-US" dirty="0"/>
              <a:t>Hue</a:t>
            </a:r>
          </a:p>
          <a:p>
            <a:pPr lvl="1"/>
            <a:r>
              <a:rPr lang="en-US" dirty="0"/>
              <a:t>Saturation</a:t>
            </a:r>
          </a:p>
          <a:p>
            <a:pPr lvl="1"/>
            <a:r>
              <a:rPr lang="en-US" dirty="0"/>
              <a:t>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19C43-8844-85A5-417A-77572206E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004" y="2047765"/>
            <a:ext cx="4749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0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55B2-2BF0-006A-C7CF-1696BE11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200E-2CF2-7FEB-0623-CA5F251E3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311416" cy="4351338"/>
          </a:xfrm>
        </p:spPr>
        <p:txBody>
          <a:bodyPr/>
          <a:lstStyle/>
          <a:p>
            <a:r>
              <a:rPr lang="en-US" dirty="0"/>
              <a:t>Probably the first thing we think of</a:t>
            </a:r>
          </a:p>
          <a:p>
            <a:r>
              <a:rPr lang="en-US" dirty="0"/>
              <a:t>What color is it?  Blue</a:t>
            </a:r>
          </a:p>
          <a:p>
            <a:r>
              <a:rPr lang="en-US" dirty="0"/>
              <a:t>Can be defined on a scale from 0 to 360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B1053-A72C-36AF-1CD2-2D80190B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85" y="0"/>
            <a:ext cx="6364670" cy="3905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211568-BEF5-10FA-E7B4-E3BD7079D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519" y="4001294"/>
            <a:ext cx="2967858" cy="2770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EFAB6F-975F-7F83-9B03-C934481935FF}"/>
              </a:ext>
            </a:extLst>
          </p:cNvPr>
          <p:cNvSpPr txBox="1"/>
          <p:nvPr/>
        </p:nvSpPr>
        <p:spPr>
          <a:xfrm>
            <a:off x="0" y="621166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uxdesign.cc</a:t>
            </a:r>
            <a:r>
              <a:rPr lang="en-US" dirty="0"/>
              <a:t>/all-you-need-to-know-about-colors-in-ui-design-theory-practice-235179712522</a:t>
            </a:r>
          </a:p>
        </p:txBody>
      </p:sp>
    </p:spTree>
    <p:extLst>
      <p:ext uri="{BB962C8B-B14F-4D97-AF65-F5344CB8AC3E}">
        <p14:creationId xmlns:p14="http://schemas.microsoft.com/office/powerpoint/2010/main" val="983529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CE49-2764-85BB-C7E0-48B12BB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CAF57-35C7-AC42-D8EF-CEFCE3CD7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053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Intensity of the color</a:t>
            </a:r>
          </a:p>
          <a:p>
            <a:r>
              <a:rPr lang="en-US" dirty="0"/>
              <a:t>Richness of the color</a:t>
            </a:r>
          </a:p>
          <a:p>
            <a:r>
              <a:rPr lang="en-US" dirty="0"/>
              <a:t>100% saturation: bright color</a:t>
            </a:r>
          </a:p>
          <a:p>
            <a:r>
              <a:rPr lang="en-US" dirty="0"/>
              <a:t>0% saturation: </a:t>
            </a:r>
          </a:p>
          <a:p>
            <a:pPr lvl="1"/>
            <a:r>
              <a:rPr lang="en-US" dirty="0"/>
              <a:t>dull color </a:t>
            </a:r>
          </a:p>
          <a:p>
            <a:pPr lvl="1"/>
            <a:r>
              <a:rPr lang="en-US" dirty="0"/>
              <a:t>Range from white, grey to black, depending on the value</a:t>
            </a:r>
          </a:p>
          <a:p>
            <a:r>
              <a:rPr lang="en-US" dirty="0"/>
              <a:t>Defined on a scale 0 to 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BFB93-6B0A-1319-7A88-BC3BFE35A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290" y="65690"/>
            <a:ext cx="5992344" cy="3980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34594-71CB-A83E-A138-07327B61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005" y="4001294"/>
            <a:ext cx="5492531" cy="2602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471BE-27BC-8DB5-CB86-B356408E7AD6}"/>
              </a:ext>
            </a:extLst>
          </p:cNvPr>
          <p:cNvSpPr txBox="1"/>
          <p:nvPr/>
        </p:nvSpPr>
        <p:spPr>
          <a:xfrm>
            <a:off x="114299" y="6356985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uxdesign.cc</a:t>
            </a:r>
            <a:r>
              <a:rPr lang="en-US" dirty="0"/>
              <a:t>/all-you-need-to-know-about-colors-in-ui-design-theory-practice-235179712522</a:t>
            </a:r>
          </a:p>
        </p:txBody>
      </p:sp>
    </p:spTree>
    <p:extLst>
      <p:ext uri="{BB962C8B-B14F-4D97-AF65-F5344CB8AC3E}">
        <p14:creationId xmlns:p14="http://schemas.microsoft.com/office/powerpoint/2010/main" val="94376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D2D7-575D-8BF1-EC7A-AE89DEAB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A50F2-F8BC-3AC7-06F9-8FEDDDCE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72" y="1825625"/>
            <a:ext cx="393262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Value is the amount of light and darkness color has</a:t>
            </a:r>
          </a:p>
          <a:p>
            <a:r>
              <a:rPr lang="en-US" dirty="0">
                <a:solidFill>
                  <a:srgbClr val="292929"/>
                </a:solidFill>
                <a:latin typeface="source-serif-pro"/>
              </a:rPr>
              <a:t>How bright the color is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Value 100%: bright color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Value 0%: black</a:t>
            </a:r>
          </a:p>
          <a:p>
            <a:r>
              <a:rPr lang="en-US" dirty="0">
                <a:solidFill>
                  <a:srgbClr val="292929"/>
                </a:solidFill>
                <a:latin typeface="source-serif-pro"/>
              </a:rPr>
              <a:t>In between: light-&gt;dark shades of a hue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7611AB-334F-6C7E-8ED1-696D05B94A48}"/>
              </a:ext>
            </a:extLst>
          </p:cNvPr>
          <p:cNvSpPr/>
          <p:nvPr/>
        </p:nvSpPr>
        <p:spPr>
          <a:xfrm>
            <a:off x="8923283" y="126124"/>
            <a:ext cx="1881351" cy="683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1B6545-6D4B-C1E6-1AE7-945E5F9A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51" y="1825625"/>
            <a:ext cx="5875283" cy="26617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9F907B-7946-04B3-F04F-B6E1CD0B6593}"/>
              </a:ext>
            </a:extLst>
          </p:cNvPr>
          <p:cNvSpPr txBox="1"/>
          <p:nvPr/>
        </p:nvSpPr>
        <p:spPr>
          <a:xfrm>
            <a:off x="6291816" y="621166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uxdesign.cc</a:t>
            </a:r>
            <a:r>
              <a:rPr lang="en-US" dirty="0"/>
              <a:t>/all-you-need-to-know-about-colors-in-ui-design-theory-practice-235179712522</a:t>
            </a:r>
          </a:p>
        </p:txBody>
      </p:sp>
    </p:spTree>
    <p:extLst>
      <p:ext uri="{BB962C8B-B14F-4D97-AF65-F5344CB8AC3E}">
        <p14:creationId xmlns:p14="http://schemas.microsoft.com/office/powerpoint/2010/main" val="45416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2B76-2EBA-CB42-9ADA-B11C4D6E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color model: RGB (Red, Green, Blue)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5E9B-4580-4849-A145-B158DA0C5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23" y="1521243"/>
            <a:ext cx="4739640" cy="52037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RGB </a:t>
            </a:r>
          </a:p>
          <a:p>
            <a:pPr lvl="1"/>
            <a:r>
              <a:rPr lang="en-US" dirty="0"/>
              <a:t>Red value (0-255, or 0.0-1.0)</a:t>
            </a:r>
          </a:p>
          <a:p>
            <a:pPr lvl="1"/>
            <a:r>
              <a:rPr lang="en-US" dirty="0"/>
              <a:t>Green value (0-255, or 0.0-1.0)</a:t>
            </a:r>
          </a:p>
          <a:p>
            <a:pPr lvl="1"/>
            <a:r>
              <a:rPr lang="en-US" dirty="0"/>
              <a:t>Blue value (0-255, or 0.0-1.0)</a:t>
            </a:r>
          </a:p>
          <a:p>
            <a:r>
              <a:rPr lang="en-US" dirty="0"/>
              <a:t>Light , how displays work</a:t>
            </a:r>
          </a:p>
          <a:p>
            <a:r>
              <a:rPr lang="en-US" dirty="0"/>
              <a:t>RGB is additive </a:t>
            </a:r>
          </a:p>
          <a:p>
            <a:pPr lvl="1"/>
            <a:r>
              <a:rPr lang="en-US" dirty="0"/>
              <a:t>Light spectra add together to produce the color</a:t>
            </a:r>
          </a:p>
          <a:p>
            <a:r>
              <a:rPr lang="en-US" dirty="0"/>
              <a:t>Displays use RGB in how they present color to users</a:t>
            </a:r>
          </a:p>
          <a:p>
            <a:pPr lvl="1"/>
            <a:r>
              <a:rPr lang="en-US" dirty="0"/>
              <a:t>Closely positioned red, green and blue light sources - &gt; pixel color at that spot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 descr="A picture containing brick, light&#10;&#10;Description automatically generated">
            <a:extLst>
              <a:ext uri="{FF2B5EF4-FFF2-40B4-BE49-F238E27FC236}">
                <a16:creationId xmlns:a16="http://schemas.microsoft.com/office/drawing/2014/main" id="{3B92E3A3-9182-F643-86CF-5C6B47E1A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270" y="1606204"/>
            <a:ext cx="2832100" cy="208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F30257-2FDB-6340-B05A-1983BCF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21" y="4016375"/>
            <a:ext cx="3162300" cy="24765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84FF07C-1508-4848-ADC5-6CA89EEC0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4130675"/>
            <a:ext cx="3027910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B21C-CA5A-5081-B116-423CB27E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also a </a:t>
            </a:r>
            <a:r>
              <a:rPr lang="en-US" dirty="0" err="1"/>
              <a:t>hexidecial</a:t>
            </a:r>
            <a:r>
              <a:rPr lang="en-US" dirty="0"/>
              <a:t> representation of the RGB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BA04-36B9-AFBA-FCEB-970AEC011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have to type as many numbers…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D784E-FF61-946E-3661-43909DC76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3065955"/>
            <a:ext cx="7772400" cy="21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59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4995-21F6-B4AA-F935-F414B753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with this….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531FC-044A-8F9E-2CE8-C5931889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5124" cy="4351338"/>
          </a:xfrm>
        </p:spPr>
        <p:txBody>
          <a:bodyPr/>
          <a:lstStyle/>
          <a:p>
            <a:r>
              <a:rPr lang="en-US" dirty="0"/>
              <a:t>Adobe color</a:t>
            </a:r>
          </a:p>
          <a:p>
            <a:r>
              <a:rPr lang="en-US" dirty="0"/>
              <a:t>https://</a:t>
            </a:r>
            <a:r>
              <a:rPr lang="en-US" dirty="0" err="1"/>
              <a:t>color.adobe.com</a:t>
            </a:r>
            <a:r>
              <a:rPr lang="en-US" dirty="0"/>
              <a:t>/create/color-wheel </a:t>
            </a:r>
          </a:p>
        </p:txBody>
      </p:sp>
      <p:pic>
        <p:nvPicPr>
          <p:cNvPr id="7" name="Picture 6" descr="A color chart with a circle and a color chart&#10;&#10;Description automatically generated with medium confidence">
            <a:extLst>
              <a:ext uri="{FF2B5EF4-FFF2-40B4-BE49-F238E27FC236}">
                <a16:creationId xmlns:a16="http://schemas.microsoft.com/office/drawing/2014/main" id="{B318AB18-BF90-1F08-8854-3228193B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324" y="2745101"/>
            <a:ext cx="7772400" cy="37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59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95AE-DA32-1BCC-C3A8-EDE6712F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can use color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5E3F5-BD83-323E-65C7-881FF62FA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10786" cy="4351338"/>
          </a:xfrm>
        </p:spPr>
        <p:txBody>
          <a:bodyPr/>
          <a:lstStyle/>
          <a:p>
            <a:r>
              <a:rPr lang="en-US" dirty="0"/>
              <a:t>https://www.w3schools.com/tags/</a:t>
            </a:r>
            <a:r>
              <a:rPr lang="en-US" dirty="0" err="1"/>
              <a:t>ref_colornames.asp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8AC2C-9129-B44F-BECF-F3B13253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0" y="1326043"/>
            <a:ext cx="6487635" cy="55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0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A21B-3A6E-759B-6864-DAC0A7E7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Alpha: transparency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7DC67-F238-0899-F3D7-8D1C437CB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RGB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FBDE0-7EB7-0C20-B8B7-C5B691B6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86" y="2485696"/>
            <a:ext cx="7772400" cy="20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6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093B-6BEE-4CAD-2C71-66662348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86ED-1B8D-5D3A-D8A5-0C012795A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https://htmlcolorcodes.com/</a:t>
            </a:r>
            <a:endParaRPr lang="en-US" dirty="0"/>
          </a:p>
          <a:p>
            <a:r>
              <a:rPr lang="en-US" dirty="0">
                <a:hlinkClick r:id="rId3"/>
              </a:rPr>
              <a:t>https://material.io/design/color/the-color-system.html#tools-for-picking-colors</a:t>
            </a:r>
            <a:endParaRPr lang="en-US" dirty="0"/>
          </a:p>
          <a:p>
            <a:r>
              <a:rPr lang="en-US" dirty="0">
                <a:hlinkClick r:id="rId4"/>
              </a:rPr>
              <a:t>https://www.colourlovers.com/palettes/add</a:t>
            </a:r>
            <a:endParaRPr lang="en-US" dirty="0"/>
          </a:p>
          <a:p>
            <a:r>
              <a:rPr lang="en-US" dirty="0">
                <a:hlinkClick r:id="rId5"/>
              </a:rPr>
              <a:t>https://coolors.co/</a:t>
            </a:r>
            <a:endParaRPr lang="en-US" dirty="0"/>
          </a:p>
          <a:p>
            <a:r>
              <a:rPr lang="en-US" dirty="0">
                <a:hlinkClick r:id="rId6"/>
              </a:rPr>
              <a:t>http://paletton.com/#uid=1000u0kllllaFw0g0qFqFg0w0aF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0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UI: Week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Activity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3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0213-2D4D-FCFB-0C09-59F92A2B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color?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030AE-D02B-E171-CDFB-5D51A045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probably making decisions about color for project 1</a:t>
            </a:r>
          </a:p>
          <a:p>
            <a:r>
              <a:rPr lang="en-US" dirty="0"/>
              <a:t>What are some principles? </a:t>
            </a:r>
          </a:p>
        </p:txBody>
      </p:sp>
    </p:spTree>
    <p:extLst>
      <p:ext uri="{BB962C8B-B14F-4D97-AF65-F5344CB8AC3E}">
        <p14:creationId xmlns:p14="http://schemas.microsoft.com/office/powerpoint/2010/main" val="2530315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A627-A9BB-5088-4F8D-49C33B50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B6DA-32FF-04E1-E053-417FBEE53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DON’T use straight Red 100%, Blue 0%, Green 0% colors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91BD6-03C8-476C-0271-93575688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412" y="2578100"/>
            <a:ext cx="72517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5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D57C-5510-202F-4579-C7216F49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unsure: use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ED8D0-710E-561A-1F18-E861C467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1" y="1415831"/>
            <a:ext cx="2362200" cy="549713"/>
          </a:xfrm>
        </p:spPr>
        <p:txBody>
          <a:bodyPr/>
          <a:lstStyle/>
          <a:p>
            <a:r>
              <a:rPr lang="en-US" dirty="0" err="1"/>
              <a:t>Coolors.co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B7724-B3B7-CA82-E8C9-60429B965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1" y="1852743"/>
            <a:ext cx="5895507" cy="180947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71D0B6-5592-0663-4551-3C94CC000337}"/>
              </a:ext>
            </a:extLst>
          </p:cNvPr>
          <p:cNvSpPr txBox="1">
            <a:spLocks/>
          </p:cNvSpPr>
          <p:nvPr/>
        </p:nvSpPr>
        <p:spPr>
          <a:xfrm>
            <a:off x="7602279" y="4319752"/>
            <a:ext cx="3378404" cy="549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ColourLover.com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3020C-A975-3D87-6767-158BB002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838" y="4814164"/>
            <a:ext cx="5312980" cy="2017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CA49E-AE54-5352-04C0-4FA55493BA1B}"/>
              </a:ext>
            </a:extLst>
          </p:cNvPr>
          <p:cNvSpPr txBox="1"/>
          <p:nvPr/>
        </p:nvSpPr>
        <p:spPr>
          <a:xfrm>
            <a:off x="336331" y="6211669"/>
            <a:ext cx="459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here:</a:t>
            </a:r>
          </a:p>
          <a:p>
            <a:r>
              <a:rPr lang="en-US" dirty="0"/>
              <a:t>https://</a:t>
            </a:r>
            <a:r>
              <a:rPr lang="en-US" dirty="0" err="1"/>
              <a:t>htmlburger.com</a:t>
            </a:r>
            <a:r>
              <a:rPr lang="en-US" dirty="0"/>
              <a:t>/blog/</a:t>
            </a:r>
            <a:r>
              <a:rPr lang="en-US" dirty="0" err="1"/>
              <a:t>ui</a:t>
            </a:r>
            <a:r>
              <a:rPr lang="en-US" dirty="0"/>
              <a:t>-color-scheme/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00CCBA-9738-34CC-4E8F-0244ECF6C589}"/>
              </a:ext>
            </a:extLst>
          </p:cNvPr>
          <p:cNvSpPr txBox="1">
            <a:spLocks/>
          </p:cNvSpPr>
          <p:nvPr/>
        </p:nvSpPr>
        <p:spPr>
          <a:xfrm>
            <a:off x="9291481" y="501716"/>
            <a:ext cx="2362200" cy="549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Canva.com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623508-681D-91D5-967B-DB926F6C7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823" y="950941"/>
            <a:ext cx="3820177" cy="3118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3350E7-E963-1DF2-7F35-2046928194F2}"/>
              </a:ext>
            </a:extLst>
          </p:cNvPr>
          <p:cNvSpPr txBox="1"/>
          <p:nvPr/>
        </p:nvSpPr>
        <p:spPr>
          <a:xfrm>
            <a:off x="0" y="4225276"/>
            <a:ext cx="16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Color.adobe</a:t>
            </a:r>
            <a:endParaRPr lang="en-US" sz="2400" dirty="0"/>
          </a:p>
        </p:txBody>
      </p:sp>
      <p:pic>
        <p:nvPicPr>
          <p:cNvPr id="5" name="Picture 4" descr="A color chart with a circle and a color chart&#10;&#10;Description automatically generated with medium confidence">
            <a:extLst>
              <a:ext uri="{FF2B5EF4-FFF2-40B4-BE49-F238E27FC236}">
                <a16:creationId xmlns:a16="http://schemas.microsoft.com/office/drawing/2014/main" id="{16031DA9-C17A-49E8-5ACE-74F4197A1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904" y="4319752"/>
            <a:ext cx="3383217" cy="163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3B79-8C64-D805-5492-766EE9F9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60 – 30 – 10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4F133-BD5D-9737-DE36-D1381D9B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82512" cy="4351338"/>
          </a:xfrm>
        </p:spPr>
        <p:txBody>
          <a:bodyPr/>
          <a:lstStyle/>
          <a:p>
            <a:r>
              <a:rPr lang="en-US" dirty="0"/>
              <a:t>“Golden ratio”</a:t>
            </a:r>
          </a:p>
          <a:p>
            <a:r>
              <a:rPr lang="en-US" dirty="0"/>
              <a:t>Main color: 60%</a:t>
            </a:r>
          </a:p>
          <a:p>
            <a:r>
              <a:rPr lang="en-US" dirty="0"/>
              <a:t>Secondary color: 30%</a:t>
            </a:r>
          </a:p>
          <a:p>
            <a:r>
              <a:rPr lang="en-US" dirty="0"/>
              <a:t>Accent color: 10%</a:t>
            </a:r>
          </a:p>
          <a:p>
            <a:endParaRPr lang="en-US" dirty="0"/>
          </a:p>
          <a:p>
            <a:r>
              <a:rPr lang="en-US" dirty="0"/>
              <a:t>Can help you avoid having too many colors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CA46E-6275-211B-0B6A-D36664F9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712" y="3251418"/>
            <a:ext cx="7772400" cy="3241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929DF-737C-C013-C8FD-97ED155A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6" y="1460383"/>
            <a:ext cx="5727405" cy="19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3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76E3-4EDC-F54F-0CCA-70646F47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Monochromatic 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6430-8713-F695-4136-D04420258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986" cy="4351338"/>
          </a:xfrm>
        </p:spPr>
        <p:txBody>
          <a:bodyPr/>
          <a:lstStyle/>
          <a:p>
            <a:r>
              <a:rPr lang="en-US" dirty="0"/>
              <a:t>Pick a color, choose variations on that color (modify saturation or value)</a:t>
            </a:r>
          </a:p>
          <a:p>
            <a:r>
              <a:rPr lang="en-US" dirty="0"/>
              <a:t>”sophisticated”</a:t>
            </a:r>
          </a:p>
          <a:p>
            <a:r>
              <a:rPr lang="en-US" dirty="0"/>
              <a:t>”subtle”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16237-9187-958F-15CC-3C3C59ED9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678" y="3247951"/>
            <a:ext cx="7772400" cy="3154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310CB-B102-2434-6BAB-36400DBE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284" y="134716"/>
            <a:ext cx="3386061" cy="2870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55CDF7-7218-9313-C7FB-AC22BD9515B5}"/>
              </a:ext>
            </a:extLst>
          </p:cNvPr>
          <p:cNvSpPr txBox="1"/>
          <p:nvPr/>
        </p:nvSpPr>
        <p:spPr>
          <a:xfrm>
            <a:off x="6186466" y="1921097"/>
            <a:ext cx="2118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3EC82-8D17-9433-6359-AA0ADB7F8A26}"/>
              </a:ext>
            </a:extLst>
          </p:cNvPr>
          <p:cNvSpPr txBox="1"/>
          <p:nvPr/>
        </p:nvSpPr>
        <p:spPr>
          <a:xfrm>
            <a:off x="6186466" y="6228388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uxplanet.org</a:t>
            </a:r>
            <a:r>
              <a:rPr lang="en-US" dirty="0"/>
              <a:t>/ultimate-guide-to-color-in-ux-ui-design-de8eb104b5d3</a:t>
            </a:r>
          </a:p>
        </p:txBody>
      </p:sp>
    </p:spTree>
    <p:extLst>
      <p:ext uri="{BB962C8B-B14F-4D97-AF65-F5344CB8AC3E}">
        <p14:creationId xmlns:p14="http://schemas.microsoft.com/office/powerpoint/2010/main" val="1205952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899A-50CA-7847-0FA7-737AE3B1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Monochromatic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128E8-CD2A-57C3-7374-CB2823AB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12" y="1406982"/>
            <a:ext cx="7772400" cy="5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79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694B-9789-5AFF-8D8A-6F387A87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Analogous 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47B59-A498-3BC6-DEAB-DAF812CA1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34340" cy="4351338"/>
          </a:xfrm>
        </p:spPr>
        <p:txBody>
          <a:bodyPr/>
          <a:lstStyle/>
          <a:p>
            <a:r>
              <a:rPr lang="en-US" dirty="0"/>
              <a:t>Hues next to each other on color wheel</a:t>
            </a:r>
          </a:p>
          <a:p>
            <a:r>
              <a:rPr lang="en-US" dirty="0"/>
              <a:t>”dynamic”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7521F-76D9-7D61-7658-1421CB16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004" y="3549797"/>
            <a:ext cx="7772400" cy="3108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F1C59-813D-0299-CB5F-5531E61E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918" y="11738"/>
            <a:ext cx="3817088" cy="3417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DF88D-5BDB-910B-EE91-D8BD5DC3D761}"/>
              </a:ext>
            </a:extLst>
          </p:cNvPr>
          <p:cNvSpPr txBox="1"/>
          <p:nvPr/>
        </p:nvSpPr>
        <p:spPr>
          <a:xfrm>
            <a:off x="10045996" y="2296139"/>
            <a:ext cx="2118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870D3-A1DF-293A-8AE6-93DBA03C1DCE}"/>
              </a:ext>
            </a:extLst>
          </p:cNvPr>
          <p:cNvSpPr txBox="1"/>
          <p:nvPr/>
        </p:nvSpPr>
        <p:spPr>
          <a:xfrm>
            <a:off x="6710918" y="638892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uxplanet.org</a:t>
            </a:r>
            <a:r>
              <a:rPr lang="en-US" dirty="0"/>
              <a:t>/ultimate-guide-to-color-in-ux-ui-design-de8eb104b5d3</a:t>
            </a:r>
          </a:p>
        </p:txBody>
      </p:sp>
    </p:spTree>
    <p:extLst>
      <p:ext uri="{BB962C8B-B14F-4D97-AF65-F5344CB8AC3E}">
        <p14:creationId xmlns:p14="http://schemas.microsoft.com/office/powerpoint/2010/main" val="1822332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488C-94D6-32DA-C599-C741B542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Analogous color schemes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F5A1F-DD00-7B14-F973-AFD935B2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94" y="3421409"/>
            <a:ext cx="5986869" cy="3146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780FC-2863-9C62-AC3C-1FEFE4A22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30" y="3421409"/>
            <a:ext cx="4287592" cy="2895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14A04-8FB1-7B08-9A4A-8C22E3E86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78" y="170980"/>
            <a:ext cx="4920793" cy="32378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50B4D0-50DA-1388-E5A1-01A1DDA70894}"/>
              </a:ext>
            </a:extLst>
          </p:cNvPr>
          <p:cNvSpPr txBox="1"/>
          <p:nvPr/>
        </p:nvSpPr>
        <p:spPr>
          <a:xfrm>
            <a:off x="31583" y="6455674"/>
            <a:ext cx="606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www.invisionapp.com</a:t>
            </a:r>
            <a:r>
              <a:rPr lang="en-US" dirty="0"/>
              <a:t>/inside-design/analogous-colors/</a:t>
            </a:r>
          </a:p>
        </p:txBody>
      </p:sp>
    </p:spTree>
    <p:extLst>
      <p:ext uri="{BB962C8B-B14F-4D97-AF65-F5344CB8AC3E}">
        <p14:creationId xmlns:p14="http://schemas.microsoft.com/office/powerpoint/2010/main" val="2974918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BC41-3A26-57DD-BEF5-B35EBC4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Analogous 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23C12-B8C1-05DE-8FBE-BC13939E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0855"/>
            <a:ext cx="10515600" cy="1456107"/>
          </a:xfrm>
        </p:spPr>
        <p:txBody>
          <a:bodyPr/>
          <a:lstStyle/>
          <a:p>
            <a:r>
              <a:rPr lang="en-US" dirty="0"/>
              <a:t>Add variety with shifts in saturation and brightness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97B46-D799-F291-ECAB-B68E4989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197100"/>
            <a:ext cx="7772400" cy="19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3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A9AF-1643-2453-3EDB-40883E39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BCFEE-8940-E3EA-D540-DFC9F6A0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304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Across the color wheel:</a:t>
            </a:r>
          </a:p>
          <a:p>
            <a:pPr lvl="1"/>
            <a:r>
              <a:rPr lang="en-US" dirty="0"/>
              <a:t>Base color: blue</a:t>
            </a:r>
          </a:p>
          <a:p>
            <a:pPr lvl="1"/>
            <a:r>
              <a:rPr lang="en-US" dirty="0"/>
              <a:t>Complementary color: orange</a:t>
            </a:r>
          </a:p>
          <a:p>
            <a:pPr lvl="1"/>
            <a:r>
              <a:rPr lang="en-US" dirty="0"/>
              <a:t>Optional Add a monochromatic color: light orange</a:t>
            </a:r>
          </a:p>
          <a:p>
            <a:r>
              <a:rPr lang="en-US" dirty="0"/>
              <a:t>“Vibrant”</a:t>
            </a:r>
          </a:p>
          <a:p>
            <a:r>
              <a:rPr lang="en-US" dirty="0"/>
              <a:t>Interplay of cool and warm colors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158A6-3999-D1F1-58F0-0ED7F0EC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749" y="3562645"/>
            <a:ext cx="7772400" cy="3129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3FF41-A895-9295-0813-A292A799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868"/>
            <a:ext cx="3849309" cy="3117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D9FF2-85BB-916A-E63E-0CEDE5D2CE80}"/>
              </a:ext>
            </a:extLst>
          </p:cNvPr>
          <p:cNvSpPr txBox="1"/>
          <p:nvPr/>
        </p:nvSpPr>
        <p:spPr>
          <a:xfrm>
            <a:off x="9907945" y="2229169"/>
            <a:ext cx="2118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06900-274D-61E6-AB66-FE5962137DF7}"/>
              </a:ext>
            </a:extLst>
          </p:cNvPr>
          <p:cNvSpPr txBox="1"/>
          <p:nvPr/>
        </p:nvSpPr>
        <p:spPr>
          <a:xfrm>
            <a:off x="7918550" y="6289966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uxplanet.org</a:t>
            </a:r>
            <a:r>
              <a:rPr lang="en-US" dirty="0"/>
              <a:t>/ultimate-guide-to-color-in-ux-ui-design-de8eb104b5d3</a:t>
            </a:r>
          </a:p>
        </p:txBody>
      </p:sp>
    </p:spTree>
    <p:extLst>
      <p:ext uri="{BB962C8B-B14F-4D97-AF65-F5344CB8AC3E}">
        <p14:creationId xmlns:p14="http://schemas.microsoft.com/office/powerpoint/2010/main" val="161257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7971-01BD-10C4-BEA6-F24CA105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1- a few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D26BA-374D-57E1-663F-B9049F914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09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am making a small change to the deadlines, giving a bit of extra time</a:t>
            </a:r>
          </a:p>
          <a:p>
            <a:pPr lvl="1"/>
            <a:r>
              <a:rPr lang="en-US" dirty="0"/>
              <a:t>Monday 9/23 11:59pm Code due</a:t>
            </a:r>
          </a:p>
          <a:p>
            <a:pPr lvl="1"/>
            <a:r>
              <a:rPr lang="en-US" dirty="0"/>
              <a:t>Tuesday 9/24 11:59pm Documentation due</a:t>
            </a:r>
          </a:p>
          <a:p>
            <a:pPr lvl="1"/>
            <a:r>
              <a:rPr lang="en-US" dirty="0"/>
              <a:t>Wednesday in class- presentations (see note to follow) </a:t>
            </a:r>
          </a:p>
          <a:p>
            <a:r>
              <a:rPr lang="en-US" dirty="0"/>
              <a:t>Changes in presentation format- small group discussions on Wednesday 9/25</a:t>
            </a:r>
          </a:p>
          <a:p>
            <a:r>
              <a:rPr lang="en-US" dirty="0"/>
              <a:t>Added an extra day for the publicly hosted code</a:t>
            </a:r>
          </a:p>
          <a:p>
            <a:r>
              <a:rPr lang="en-US" dirty="0"/>
              <a:t>Why</a:t>
            </a:r>
          </a:p>
          <a:p>
            <a:pPr lvl="1"/>
            <a:r>
              <a:rPr lang="en-US" dirty="0"/>
              <a:t>I looked over the whole schedule for the semester and think it will work</a:t>
            </a:r>
          </a:p>
          <a:p>
            <a:pPr lvl="2"/>
            <a:r>
              <a:rPr lang="en-US" dirty="0"/>
              <a:t>All projects will be due code- Monday, doc- Tuesday </a:t>
            </a:r>
          </a:p>
          <a:p>
            <a:pPr lvl="3"/>
            <a:r>
              <a:rPr lang="en-US" dirty="0"/>
              <a:t>(with the possible exception of P4) </a:t>
            </a:r>
          </a:p>
          <a:p>
            <a:pPr lvl="1"/>
            <a:r>
              <a:rPr lang="en-US" dirty="0"/>
              <a:t>Prefer having things due on weekdays, not weekends</a:t>
            </a:r>
          </a:p>
          <a:p>
            <a:pPr lvl="1"/>
            <a:r>
              <a:rPr lang="en-US" dirty="0"/>
              <a:t>Gives folks time to get help with issues on Monday</a:t>
            </a:r>
          </a:p>
          <a:p>
            <a:r>
              <a:rPr lang="en-US" dirty="0"/>
              <a:t>Don’t expect extra time for future projects- this is going to be it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96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2FE7-DF4E-7F06-B631-574FF968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C781A-2979-037F-9F4E-2D7678AE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68" y="2401100"/>
            <a:ext cx="7772400" cy="44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8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CF6E-DB26-F32F-F780-62BFD934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BA273-83C5-5E9B-1B18-988F90CDB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r>
              <a:rPr lang="en-US" dirty="0"/>
              <a:t>Adding variation in saturation and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FEB52-402C-B3E6-9151-2F259792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98" y="2822354"/>
            <a:ext cx="7772400" cy="254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3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3738-F76C-9884-C530-49B63C4D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 careful….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E152-F6E7-7286-223C-4A931BC3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977" cy="4351338"/>
          </a:xfrm>
        </p:spPr>
        <p:txBody>
          <a:bodyPr/>
          <a:lstStyle/>
          <a:p>
            <a:r>
              <a:rPr lang="en-US" dirty="0"/>
              <a:t>Complementary colors of the exact same saturation and value</a:t>
            </a:r>
          </a:p>
          <a:p>
            <a:r>
              <a:rPr lang="en-US" dirty="0"/>
              <a:t>“pulsing effect”</a:t>
            </a:r>
          </a:p>
          <a:p>
            <a:r>
              <a:rPr lang="en-US" dirty="0"/>
              <a:t>Can be uncomfortable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F3A03-66C4-9C1E-E22C-E85B3164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188" y="4267643"/>
            <a:ext cx="7772400" cy="236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86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313A-7000-53B7-2C24-C0196279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complementary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B31F-12DF-D1DB-DAC5-6B964CD6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5428" cy="4351338"/>
          </a:xfrm>
        </p:spPr>
        <p:txBody>
          <a:bodyPr/>
          <a:lstStyle/>
          <a:p>
            <a:r>
              <a:rPr lang="en-US" dirty="0"/>
              <a:t>Across the color wheel</a:t>
            </a:r>
          </a:p>
          <a:p>
            <a:r>
              <a:rPr lang="en-US" dirty="0"/>
              <a:t>Base color: blue</a:t>
            </a:r>
          </a:p>
          <a:p>
            <a:r>
              <a:rPr lang="en-US" dirty="0"/>
              <a:t>Choose 2 colors across the color wheel, slightly split/offset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3176-6C94-E0DE-5B9F-3885E0CE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079" y="3877709"/>
            <a:ext cx="6888284" cy="2779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770B8-10F5-F5BA-6997-E6511650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17" y="27688"/>
            <a:ext cx="4040372" cy="3613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2E320-BB43-1360-C624-8EB7D60AF7A7}"/>
              </a:ext>
            </a:extLst>
          </p:cNvPr>
          <p:cNvSpPr txBox="1"/>
          <p:nvPr/>
        </p:nvSpPr>
        <p:spPr>
          <a:xfrm>
            <a:off x="9867014" y="2559065"/>
            <a:ext cx="2118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5A3BD-30D2-50B1-F706-33FB076A0F65}"/>
              </a:ext>
            </a:extLst>
          </p:cNvPr>
          <p:cNvSpPr txBox="1"/>
          <p:nvPr/>
        </p:nvSpPr>
        <p:spPr>
          <a:xfrm>
            <a:off x="7877619" y="624731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uxplanet.org</a:t>
            </a:r>
            <a:r>
              <a:rPr lang="en-US" dirty="0"/>
              <a:t>/ultimate-guide-to-color-in-ux-ui-design-de8eb104b5d3</a:t>
            </a:r>
          </a:p>
        </p:txBody>
      </p:sp>
    </p:spTree>
    <p:extLst>
      <p:ext uri="{BB962C8B-B14F-4D97-AF65-F5344CB8AC3E}">
        <p14:creationId xmlns:p14="http://schemas.microsoft.com/office/powerpoint/2010/main" val="1216479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64F2-E361-6D32-150F-649A957E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complementary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F9E04-ECEE-A687-AA0F-48295439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45" y="1864390"/>
            <a:ext cx="7772400" cy="488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6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2B80-0ED0-34B4-4156-7BD311B0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Triadic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B71B-281D-7417-5007-AA7CB5376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1391" cy="4351338"/>
          </a:xfrm>
        </p:spPr>
        <p:txBody>
          <a:bodyPr/>
          <a:lstStyle/>
          <a:p>
            <a:r>
              <a:rPr lang="en-US" dirty="0"/>
              <a:t>Choose colors in triangle configuration</a:t>
            </a:r>
          </a:p>
          <a:p>
            <a:pPr lvl="1"/>
            <a:r>
              <a:rPr lang="en-US" dirty="0"/>
              <a:t>Red, Yellow, Blue</a:t>
            </a:r>
          </a:p>
          <a:p>
            <a:pPr lvl="1"/>
            <a:r>
              <a:rPr lang="en-US" dirty="0"/>
              <a:t>Purple, green, orange</a:t>
            </a:r>
          </a:p>
          <a:p>
            <a:r>
              <a:rPr lang="en-US" dirty="0"/>
              <a:t>Playful, youthful</a:t>
            </a:r>
          </a:p>
          <a:p>
            <a:r>
              <a:rPr lang="en-US" dirty="0"/>
              <a:t>Could be overwhelming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E742A-FEF9-00BC-F530-5E9D727E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666" y="644968"/>
            <a:ext cx="6257567" cy="5847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0EF73-5631-4BFD-E6C5-1066C0E487F1}"/>
              </a:ext>
            </a:extLst>
          </p:cNvPr>
          <p:cNvSpPr txBox="1"/>
          <p:nvPr/>
        </p:nvSpPr>
        <p:spPr>
          <a:xfrm>
            <a:off x="5143945" y="64886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</p:spTree>
    <p:extLst>
      <p:ext uri="{BB962C8B-B14F-4D97-AF65-F5344CB8AC3E}">
        <p14:creationId xmlns:p14="http://schemas.microsoft.com/office/powerpoint/2010/main" val="4162965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A4F5-398D-9CDF-B9BB-03849E5F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Triadic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4BCAD-653C-D05F-ADDF-2D1904FB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52" y="1557349"/>
            <a:ext cx="7772400" cy="49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3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6571-005E-3F56-9885-51839AE7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Tetradic 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41F6-B414-00CE-2E2B-0AAAE7F2F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8349" cy="4351338"/>
          </a:xfrm>
        </p:spPr>
        <p:txBody>
          <a:bodyPr/>
          <a:lstStyle/>
          <a:p>
            <a:r>
              <a:rPr lang="en-US" dirty="0"/>
              <a:t>Colors are equidistant</a:t>
            </a:r>
          </a:p>
          <a:p>
            <a:r>
              <a:rPr lang="en-US" dirty="0"/>
              <a:t>Pick 4</a:t>
            </a:r>
          </a:p>
          <a:p>
            <a:r>
              <a:rPr lang="en-US" dirty="0"/>
              <a:t>Loud, fun, vibrant</a:t>
            </a:r>
          </a:p>
          <a:p>
            <a:r>
              <a:rPr lang="en-US" dirty="0"/>
              <a:t>But potentially overwhelming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1B450-FFC6-EFDD-92C7-71B4A14F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91" y="1639628"/>
            <a:ext cx="5764326" cy="485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E70D7-9CD5-D705-7740-BA65084FD9B2}"/>
              </a:ext>
            </a:extLst>
          </p:cNvPr>
          <p:cNvSpPr txBox="1"/>
          <p:nvPr/>
        </p:nvSpPr>
        <p:spPr>
          <a:xfrm>
            <a:off x="5143945" y="64886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</p:spTree>
    <p:extLst>
      <p:ext uri="{BB962C8B-B14F-4D97-AF65-F5344CB8AC3E}">
        <p14:creationId xmlns:p14="http://schemas.microsoft.com/office/powerpoint/2010/main" val="3661127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5182-B935-C53E-65B2-69B70B89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Tetradic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DF008-6502-A05C-2660-E52D55EB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732" y="1137684"/>
            <a:ext cx="6628324" cy="515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B64632-3867-8803-8462-3A687D33DD23}"/>
              </a:ext>
            </a:extLst>
          </p:cNvPr>
          <p:cNvSpPr txBox="1"/>
          <p:nvPr/>
        </p:nvSpPr>
        <p:spPr>
          <a:xfrm>
            <a:off x="3625703" y="6411432"/>
            <a:ext cx="7423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https://www.qed42.com/insights/</a:t>
            </a:r>
            <a:r>
              <a:rPr lang="en-US" dirty="0" err="1"/>
              <a:t>coe</a:t>
            </a:r>
            <a:r>
              <a:rPr lang="en-US" dirty="0"/>
              <a:t>/design/understanding-colors-</a:t>
            </a:r>
            <a:r>
              <a:rPr lang="en-US" dirty="0" err="1"/>
              <a:t>ui</a:t>
            </a:r>
            <a:r>
              <a:rPr lang="en-US" dirty="0"/>
              <a:t>-design</a:t>
            </a:r>
          </a:p>
        </p:txBody>
      </p:sp>
    </p:spTree>
    <p:extLst>
      <p:ext uri="{BB962C8B-B14F-4D97-AF65-F5344CB8AC3E}">
        <p14:creationId xmlns:p14="http://schemas.microsoft.com/office/powerpoint/2010/main" val="3286333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ADF8-7D55-358D-5D1C-1D2DD506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3F47D-48E0-9B7C-5A49-880DC798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7958" cy="4351338"/>
          </a:xfrm>
        </p:spPr>
        <p:txBody>
          <a:bodyPr/>
          <a:lstStyle/>
          <a:p>
            <a:r>
              <a:rPr lang="en-US" dirty="0"/>
              <a:t>Blue </a:t>
            </a:r>
          </a:p>
          <a:p>
            <a:r>
              <a:rPr lang="en-US" dirty="0"/>
              <a:t>Cool color</a:t>
            </a:r>
          </a:p>
          <a:p>
            <a:r>
              <a:rPr lang="en-US" dirty="0"/>
              <a:t>Trust, credibility</a:t>
            </a:r>
          </a:p>
          <a:p>
            <a:r>
              <a:rPr lang="en-US" dirty="0"/>
              <a:t>Most common favorite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39BC5-6884-C242-B587-99DD54A61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310" y="297158"/>
            <a:ext cx="6620335" cy="58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0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606F-BDA4-4965-2DD3-18FA4298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clarifications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AA97-81BD-89D9-2BB0-AC1F9CAAA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to save user entries outside of the session</a:t>
            </a:r>
          </a:p>
          <a:p>
            <a:pPr lvl="1"/>
            <a:r>
              <a:rPr lang="en-US" dirty="0"/>
              <a:t>This is not needed for the first project</a:t>
            </a:r>
          </a:p>
          <a:p>
            <a:pPr lvl="1"/>
            <a:r>
              <a:rPr lang="en-US" dirty="0"/>
              <a:t>Goal:  Getting up to speed with web dev, Svelte.  Visual and interaction design for a prototype.  What you are showing is a demo of your design.  </a:t>
            </a:r>
          </a:p>
          <a:p>
            <a:r>
              <a:rPr lang="en-US" dirty="0"/>
              <a:t>I suggest setting this up for an imagined user who has a few previous entries, and some existing settings </a:t>
            </a:r>
          </a:p>
          <a:p>
            <a:pPr lvl="1"/>
            <a:r>
              <a:rPr lang="en-US" dirty="0"/>
              <a:t>No need for a login or onboarding experience</a:t>
            </a:r>
          </a:p>
          <a:p>
            <a:r>
              <a:rPr lang="en-US" dirty="0"/>
              <a:t>Can add a ‘frame’ or info button to your site, to explain that this is a prototype and a demo of an envisioned system, and link to your documentation </a:t>
            </a:r>
          </a:p>
        </p:txBody>
      </p:sp>
    </p:spTree>
    <p:extLst>
      <p:ext uri="{BB962C8B-B14F-4D97-AF65-F5344CB8AC3E}">
        <p14:creationId xmlns:p14="http://schemas.microsoft.com/office/powerpoint/2010/main" val="1077094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965C-BBC3-5D76-0479-856AA176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B5F37-9CDF-F39B-FF93-C2AA3526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47" y="844993"/>
            <a:ext cx="7772400" cy="4671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8F625-CD9A-EF52-E03A-F71E4601C8ED}"/>
              </a:ext>
            </a:extLst>
          </p:cNvPr>
          <p:cNvSpPr txBox="1"/>
          <p:nvPr/>
        </p:nvSpPr>
        <p:spPr>
          <a:xfrm>
            <a:off x="5624623" y="6390167"/>
            <a:ext cx="509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www.toptal.com</a:t>
            </a:r>
            <a:r>
              <a:rPr lang="en-US" dirty="0"/>
              <a:t>/designers/</a:t>
            </a:r>
            <a:r>
              <a:rPr lang="en-US" dirty="0" err="1"/>
              <a:t>ui</a:t>
            </a:r>
            <a:r>
              <a:rPr lang="en-US" dirty="0"/>
              <a:t>/</a:t>
            </a:r>
            <a:r>
              <a:rPr lang="en-US" dirty="0" err="1"/>
              <a:t>ui</a:t>
            </a:r>
            <a:r>
              <a:rPr lang="en-US" dirty="0"/>
              <a:t>-color-guide</a:t>
            </a:r>
          </a:p>
        </p:txBody>
      </p:sp>
    </p:spTree>
    <p:extLst>
      <p:ext uri="{BB962C8B-B14F-4D97-AF65-F5344CB8AC3E}">
        <p14:creationId xmlns:p14="http://schemas.microsoft.com/office/powerpoint/2010/main" val="420134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AB1F1-5AB1-7F8D-D885-1498DF95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this look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E5CD-F259-95F1-D63D-80189480B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161"/>
          </a:xfrm>
        </p:spPr>
        <p:txBody>
          <a:bodyPr/>
          <a:lstStyle/>
          <a:p>
            <a:r>
              <a:rPr lang="en-US" dirty="0"/>
              <a:t>Nice resource: </a:t>
            </a:r>
            <a:r>
              <a:rPr lang="en-US" dirty="0">
                <a:hlinkClick r:id="rId2"/>
              </a:rPr>
              <a:t>http://colormind.io/bootstrap/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736EA7AB-AFCB-88C5-D725-1A009CAD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1547"/>
            <a:ext cx="6096000" cy="4266794"/>
          </a:xfrm>
          <a:prstGeom prst="rect">
            <a:avLst/>
          </a:prstGeom>
        </p:spPr>
      </p:pic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84F6C41B-A610-AFD4-3441-D394233AC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1547"/>
            <a:ext cx="6036635" cy="426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90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069C-27CA-27C7-D38F-4DB8D17D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Colors associations are cultural</a:t>
            </a:r>
            <a:br>
              <a:rPr lang="en-US" dirty="0"/>
            </a:br>
            <a:r>
              <a:rPr lang="en-US" dirty="0"/>
              <a:t>Color associations change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81B90-43D1-AFBB-A0DC-B99F0B8B5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the rules we find out there are tailored to European/American audiences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42204-8B5A-0700-B42F-D4970E44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20" y="2753839"/>
            <a:ext cx="7772400" cy="37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19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69F7-D684-ABD6-5E77-2AE1D1D5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color psychology….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1B264-63B4-811F-BDE1-AC4A2005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33" y="0"/>
            <a:ext cx="37816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A166D-6D6A-6ECB-09D0-103F53685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96" y="1690688"/>
            <a:ext cx="577858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0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5EA6-0200-8279-4729-8EB9C7E2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99EAD-F3B8-B6CA-6D4D-FB020997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629" y="552600"/>
            <a:ext cx="7772400" cy="57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7B1CD-D35F-9E8D-6741-336E318C9B6C}"/>
              </a:ext>
            </a:extLst>
          </p:cNvPr>
          <p:cNvSpPr txBox="1"/>
          <p:nvPr/>
        </p:nvSpPr>
        <p:spPr>
          <a:xfrm>
            <a:off x="2965210" y="6308209"/>
            <a:ext cx="898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iconscout</a:t>
            </a:r>
            <a:r>
              <a:rPr lang="en-US" dirty="0"/>
              <a:t>/colors-in-ui-design-theory-psychology-practice-f6d6a5e6e04d</a:t>
            </a:r>
          </a:p>
        </p:txBody>
      </p:sp>
    </p:spTree>
    <p:extLst>
      <p:ext uri="{BB962C8B-B14F-4D97-AF65-F5344CB8AC3E}">
        <p14:creationId xmlns:p14="http://schemas.microsoft.com/office/powerpoint/2010/main" val="1787192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EB79-5165-3197-36C5-58F6713C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207A-3D66-53A8-DE22-1AF009321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320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Contrast in a UI is used to draw attention</a:t>
            </a:r>
          </a:p>
          <a:p>
            <a:r>
              <a:rPr lang="en-US" dirty="0"/>
              <a:t>If you have low contrast between visual elements, they may all blur together</a:t>
            </a:r>
          </a:p>
          <a:p>
            <a:r>
              <a:rPr lang="en-US" dirty="0"/>
              <a:t>How to use contrast:</a:t>
            </a:r>
          </a:p>
          <a:p>
            <a:pPr lvl="1"/>
            <a:r>
              <a:rPr lang="en-US" dirty="0"/>
              <a:t>Draw attention: high contrast for calls for action</a:t>
            </a:r>
          </a:p>
          <a:p>
            <a:pPr lvl="1"/>
            <a:r>
              <a:rPr lang="en-US" dirty="0"/>
              <a:t>Separate sections: use contrast to partition elements</a:t>
            </a:r>
          </a:p>
          <a:p>
            <a:pPr lvl="1"/>
            <a:r>
              <a:rPr lang="en-US" dirty="0"/>
              <a:t>Background/foreground: use contrast to bring elements to the foreground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2134D-5184-4537-BE19-CF435615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95" y="515006"/>
            <a:ext cx="5978606" cy="55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56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A12F-8318-E70E-46FE-B35742DC6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is also important for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62B32-25E2-CCCD-33C9-884F1C6D8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Viewing in varied lighting conditions</a:t>
            </a:r>
          </a:p>
          <a:p>
            <a:r>
              <a:rPr lang="en-US" dirty="0"/>
              <a:t>People with vision impairments</a:t>
            </a:r>
          </a:p>
          <a:p>
            <a:r>
              <a:rPr lang="en-US" dirty="0"/>
              <a:t>People with color blindness</a:t>
            </a:r>
          </a:p>
        </p:txBody>
      </p:sp>
    </p:spTree>
    <p:extLst>
      <p:ext uri="{BB962C8B-B14F-4D97-AF65-F5344CB8AC3E}">
        <p14:creationId xmlns:p14="http://schemas.microsoft.com/office/powerpoint/2010/main" val="2296649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FE37-ABE5-3696-14C1-868CCB51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22-2A99-5A37-0554-0211CEFE8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 blindness is more common than you may think (8% of men and .5% of women) </a:t>
            </a:r>
          </a:p>
          <a:p>
            <a:r>
              <a:rPr lang="en-US" dirty="0"/>
              <a:t>There are several forms of color blindness</a:t>
            </a:r>
          </a:p>
          <a:p>
            <a:pPr lvl="1"/>
            <a:r>
              <a:rPr lang="en-US" dirty="0"/>
              <a:t>Most common: Red, green color blindness</a:t>
            </a:r>
          </a:p>
          <a:p>
            <a:r>
              <a:rPr lang="en-US" dirty="0"/>
              <a:t>Let’s see how we all do… </a:t>
            </a:r>
          </a:p>
          <a:p>
            <a:pPr lvl="1"/>
            <a:r>
              <a:rPr lang="en-US" dirty="0"/>
              <a:t>(sometimes someone discovers they are color blind in class =O )</a:t>
            </a:r>
          </a:p>
          <a:p>
            <a:pPr lvl="1"/>
            <a:r>
              <a:rPr lang="en-US" dirty="0"/>
              <a:t>Do you see these numbers?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8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9B4E8A-D78F-2ABC-0BEB-C9C34A52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882650"/>
            <a:ext cx="5143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7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1AC6C8-92C2-D251-8944-DD991F9A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889000"/>
            <a:ext cx="5041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0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C1725-3547-C401-79E0-EAE65A4C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46F2-2B8B-EFDA-25BD-6C8C2224F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brainstorming- 10-plus-10</a:t>
            </a:r>
          </a:p>
          <a:p>
            <a:pPr lvl="1"/>
            <a:r>
              <a:rPr lang="en-US" dirty="0"/>
              <a:t>Some confusion…. </a:t>
            </a:r>
          </a:p>
          <a:p>
            <a:r>
              <a:rPr lang="en-US" dirty="0"/>
              <a:t>Upload your sketches or link to them in some way in your documentation.</a:t>
            </a:r>
          </a:p>
          <a:p>
            <a:pPr lvl="1"/>
            <a:r>
              <a:rPr lang="en-US" dirty="0"/>
              <a:t>Embed images, image carousel, ….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74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B81D4-D0C6-5AF4-F358-AFD841E1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882650"/>
            <a:ext cx="50546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04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7AF9D-96FC-13E9-7688-ED176843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1317798"/>
            <a:ext cx="5003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62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2AF49-B7F4-10F6-42D5-76DD15474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1269019"/>
            <a:ext cx="5054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94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DAC26-933E-0475-2D5F-BAA7DB23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939800"/>
            <a:ext cx="5067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9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9656E-4DFB-1B6B-4E9C-681E74BC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50" y="882650"/>
            <a:ext cx="50927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8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FDC62-9325-5665-B8AF-96DB4F3A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889000"/>
            <a:ext cx="5054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92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DD14D-A7D5-BA46-4E7F-B43CEF19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882650"/>
            <a:ext cx="50673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ubble chart&#10;&#10;Description automatically generated">
            <a:extLst>
              <a:ext uri="{FF2B5EF4-FFF2-40B4-BE49-F238E27FC236}">
                <a16:creationId xmlns:a16="http://schemas.microsoft.com/office/drawing/2014/main" id="{C1FF79FC-A687-1D88-126A-D3674BE3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876300"/>
            <a:ext cx="508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28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61768-F165-59B5-6531-8A8C254B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908050"/>
            <a:ext cx="5054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01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A266C3-6495-3A69-5CA7-C178890F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869950"/>
            <a:ext cx="5080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7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3BC9-8A94-5380-8B57-A295E0FD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week’s (and next weeks)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33E2D-8B16-3C26-2ABD-4E51A2630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project 2 groups: 3-4 people</a:t>
            </a:r>
          </a:p>
          <a:p>
            <a:endParaRPr lang="en-US" dirty="0"/>
          </a:p>
          <a:p>
            <a:r>
              <a:rPr lang="en-US" dirty="0"/>
              <a:t>Work on your project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79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3135-7C9F-F64B-B86D-F3108C7C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color blindness 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496C79B-BCE7-864B-AE63-287DB712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32" y="1564564"/>
            <a:ext cx="9174480" cy="4270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D6C9CB-9F8D-AF1A-8B4B-4FC1B2146711}"/>
              </a:ext>
            </a:extLst>
          </p:cNvPr>
          <p:cNvSpPr txBox="1"/>
          <p:nvPr/>
        </p:nvSpPr>
        <p:spPr>
          <a:xfrm>
            <a:off x="3678621" y="6308209"/>
            <a:ext cx="631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www.color-blindness.com</a:t>
            </a:r>
            <a:r>
              <a:rPr lang="en-US" dirty="0"/>
              <a:t>/</a:t>
            </a:r>
            <a:r>
              <a:rPr lang="en-US" dirty="0" err="1"/>
              <a:t>coblis</a:t>
            </a:r>
            <a:r>
              <a:rPr lang="en-US" dirty="0"/>
              <a:t>-color-blindness-simulator</a:t>
            </a:r>
          </a:p>
        </p:txBody>
      </p:sp>
    </p:spTree>
    <p:extLst>
      <p:ext uri="{BB962C8B-B14F-4D97-AF65-F5344CB8AC3E}">
        <p14:creationId xmlns:p14="http://schemas.microsoft.com/office/powerpoint/2010/main" val="1486754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CDB0-7E29-5996-CF05-3E1A3835A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blindness and color wheel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A9AA1-E94B-D9DB-E6CB-244D4BE4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27514"/>
            <a:ext cx="7772400" cy="30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88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3D7E-77D6-0604-C55C-00B25580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blindness and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F7AB-8C31-56FA-7D97-204A35E8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1781" cy="4351338"/>
          </a:xfrm>
        </p:spPr>
        <p:txBody>
          <a:bodyPr/>
          <a:lstStyle/>
          <a:p>
            <a:r>
              <a:rPr lang="en-US" dirty="0"/>
              <a:t>If you only use color to indicate if something is selected, depending on the color, a color blind user may not be able to tell it is selected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6FBD4-6F41-6147-101E-61A7AE40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1" y="1610981"/>
            <a:ext cx="7772400" cy="4235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14F86-043A-83F1-7943-1B70DFA61DD9}"/>
              </a:ext>
            </a:extLst>
          </p:cNvPr>
          <p:cNvSpPr txBox="1"/>
          <p:nvPr/>
        </p:nvSpPr>
        <p:spPr>
          <a:xfrm>
            <a:off x="5273983" y="5992297"/>
            <a:ext cx="509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www.toptal.com</a:t>
            </a:r>
            <a:r>
              <a:rPr lang="en-US" dirty="0"/>
              <a:t>/designers/</a:t>
            </a:r>
            <a:r>
              <a:rPr lang="en-US" dirty="0" err="1"/>
              <a:t>ui</a:t>
            </a:r>
            <a:r>
              <a:rPr lang="en-US" dirty="0"/>
              <a:t>/</a:t>
            </a:r>
            <a:r>
              <a:rPr lang="en-US" dirty="0" err="1"/>
              <a:t>ui</a:t>
            </a:r>
            <a:r>
              <a:rPr lang="en-US" dirty="0"/>
              <a:t>-color-guide</a:t>
            </a:r>
          </a:p>
        </p:txBody>
      </p:sp>
    </p:spTree>
    <p:extLst>
      <p:ext uri="{BB962C8B-B14F-4D97-AF65-F5344CB8AC3E}">
        <p14:creationId xmlns:p14="http://schemas.microsoft.com/office/powerpoint/2010/main" val="2068415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EA8C-06DC-F71A-CA90-5340FCB8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blindness and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833C-7B25-1324-DB0B-D98404DC0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423" cy="4351338"/>
          </a:xfrm>
        </p:spPr>
        <p:txBody>
          <a:bodyPr/>
          <a:lstStyle/>
          <a:p>
            <a:r>
              <a:rPr lang="en-US" dirty="0"/>
              <a:t>Use text, icons with color</a:t>
            </a:r>
          </a:p>
          <a:p>
            <a:r>
              <a:rPr lang="en-US" dirty="0"/>
              <a:t>Don’t rely on color alone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BA667-B822-6044-DCDC-3E827031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948" y="1553124"/>
            <a:ext cx="5418765" cy="44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11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A595-4DFD-4635-8651-5559033E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D4FE1-1F74-6D73-2772-B35671FBC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8860" cy="4351338"/>
          </a:xfrm>
        </p:spPr>
        <p:txBody>
          <a:bodyPr/>
          <a:lstStyle/>
          <a:p>
            <a:r>
              <a:rPr lang="en-US" dirty="0" err="1"/>
              <a:t>WebAIM</a:t>
            </a:r>
            <a:endParaRPr lang="en-US" dirty="0"/>
          </a:p>
          <a:p>
            <a:r>
              <a:rPr lang="en-US" dirty="0" err="1"/>
              <a:t>noCoffee</a:t>
            </a:r>
            <a:endParaRPr lang="en-US" dirty="0"/>
          </a:p>
          <a:p>
            <a:r>
              <a:rPr lang="en-US" dirty="0"/>
              <a:t>Accessibility scanner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8E22A-43F0-1E83-12DC-6D9A9B3E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3636"/>
            <a:ext cx="5646333" cy="56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8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7696-36BC-4B08-6B15-6823D974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color</a:t>
            </a:r>
          </a:p>
        </p:txBody>
      </p:sp>
    </p:spTree>
    <p:extLst>
      <p:ext uri="{BB962C8B-B14F-4D97-AF65-F5344CB8AC3E}">
        <p14:creationId xmlns:p14="http://schemas.microsoft.com/office/powerpoint/2010/main" val="71641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599F-583B-221E-8B1A-D7CB7ABD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color!!</a:t>
            </a:r>
          </a:p>
        </p:txBody>
      </p:sp>
      <p:pic>
        <p:nvPicPr>
          <p:cNvPr id="4" name="Picture 2" descr="Graphic Designers">
            <a:extLst>
              <a:ext uri="{FF2B5EF4-FFF2-40B4-BE49-F238E27FC236}">
                <a16:creationId xmlns:a16="http://schemas.microsoft.com/office/drawing/2014/main" id="{B6A47ECA-DF2D-DC3B-B801-81E536C49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7906"/>
            <a:ext cx="5909971" cy="568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3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1B04-26BB-9941-391A-F1140F4F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and Effective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99E30-242F-F3CE-AE8E-AB6A8659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07317" cy="4512113"/>
          </a:xfrm>
        </p:spPr>
        <p:txBody>
          <a:bodyPr>
            <a:normAutofit/>
          </a:bodyPr>
          <a:lstStyle/>
          <a:p>
            <a:r>
              <a:rPr lang="en-US" dirty="0"/>
              <a:t>Effective UIs communicate their usage to users</a:t>
            </a:r>
          </a:p>
          <a:p>
            <a:r>
              <a:rPr lang="en-US" dirty="0"/>
              <a:t>We are communicating primarily through visual channels </a:t>
            </a:r>
          </a:p>
          <a:p>
            <a:r>
              <a:rPr lang="en-US" dirty="0"/>
              <a:t>Color is a strong visual channel – let’s think about how to use it </a:t>
            </a:r>
          </a:p>
          <a:p>
            <a:r>
              <a:rPr lang="en-US" dirty="0"/>
              <a:t>Example here- target detection</a:t>
            </a:r>
          </a:p>
          <a:p>
            <a:pPr lvl="1"/>
            <a:r>
              <a:rPr lang="en-US" dirty="0"/>
              <a:t>How fast do we see the target, when encoded with a difference in color hue? </a:t>
            </a:r>
          </a:p>
        </p:txBody>
      </p:sp>
      <p:pic>
        <p:nvPicPr>
          <p:cNvPr id="4" name="Picture 3" descr="Icon, calendar&#10;&#10;Description automatically generated">
            <a:extLst>
              <a:ext uri="{FF2B5EF4-FFF2-40B4-BE49-F238E27FC236}">
                <a16:creationId xmlns:a16="http://schemas.microsoft.com/office/drawing/2014/main" id="{F9571C6C-35E0-E0F1-F43A-85BEB1AF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915" y="3231849"/>
            <a:ext cx="3011548" cy="32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1B04-26BB-9941-391A-F1140F4F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is a strong visual </a:t>
            </a:r>
            <a:r>
              <a:rPr lang="en-US" dirty="0" err="1"/>
              <a:t>chanel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99E30-242F-F3CE-AE8E-AB6A8659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61993" cy="4512113"/>
          </a:xfrm>
        </p:spPr>
        <p:txBody>
          <a:bodyPr>
            <a:normAutofit/>
          </a:bodyPr>
          <a:lstStyle/>
          <a:p>
            <a:r>
              <a:rPr lang="en-US" dirty="0"/>
              <a:t>Example here- target  detection</a:t>
            </a:r>
          </a:p>
          <a:p>
            <a:pPr lvl="1"/>
            <a:r>
              <a:rPr lang="en-US" dirty="0"/>
              <a:t>How fast do we see the target, when encoded with a difference in color hue? </a:t>
            </a:r>
          </a:p>
        </p:txBody>
      </p:sp>
      <p:pic>
        <p:nvPicPr>
          <p:cNvPr id="4" name="Picture 3" descr="Icon, calendar&#10;&#10;Description automatically generated">
            <a:extLst>
              <a:ext uri="{FF2B5EF4-FFF2-40B4-BE49-F238E27FC236}">
                <a16:creationId xmlns:a16="http://schemas.microsoft.com/office/drawing/2014/main" id="{F9571C6C-35E0-E0F1-F43A-85BEB1AF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917" y="1825624"/>
            <a:ext cx="4241257" cy="45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62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31707</TotalTime>
  <Words>1704</Words>
  <Application>Microsoft Macintosh PowerPoint</Application>
  <PresentationFormat>Widescreen</PresentationFormat>
  <Paragraphs>251</Paragraphs>
  <Slides>65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source-serif-pro</vt:lpstr>
      <vt:lpstr>Office Theme</vt:lpstr>
      <vt:lpstr>User interfaces</vt:lpstr>
      <vt:lpstr>UI: Week 4</vt:lpstr>
      <vt:lpstr>Project 1- a few changes</vt:lpstr>
      <vt:lpstr>Project 1 clarifications</vt:lpstr>
      <vt:lpstr>Project 1</vt:lpstr>
      <vt:lpstr>This week’s (and next weeks) assignment</vt:lpstr>
      <vt:lpstr>Let’s talk about color!!</vt:lpstr>
      <vt:lpstr>Color and Effective UI</vt:lpstr>
      <vt:lpstr>Color is a strong visual chanel </vt:lpstr>
      <vt:lpstr>How can we think about color? </vt:lpstr>
      <vt:lpstr>Hue</vt:lpstr>
      <vt:lpstr>Saturation</vt:lpstr>
      <vt:lpstr>Value</vt:lpstr>
      <vt:lpstr>Alternate color model: RGB (Red, Green, Blue) </vt:lpstr>
      <vt:lpstr>There is also a hexidecial representation of the RGB colors</vt:lpstr>
      <vt:lpstr>Let’s play with this…. </vt:lpstr>
      <vt:lpstr>Or can use color names</vt:lpstr>
      <vt:lpstr>Alpha: transparency </vt:lpstr>
      <vt:lpstr>Color websites</vt:lpstr>
      <vt:lpstr>How do we use color? </vt:lpstr>
      <vt:lpstr>A few basics</vt:lpstr>
      <vt:lpstr>If you are unsure: use resources</vt:lpstr>
      <vt:lpstr>Rule of 60 – 30 – 10 </vt:lpstr>
      <vt:lpstr>Monochromatic color schemes</vt:lpstr>
      <vt:lpstr>Monochromatic</vt:lpstr>
      <vt:lpstr>Analogous color schemes</vt:lpstr>
      <vt:lpstr>Analogous color schemes</vt:lpstr>
      <vt:lpstr>Analogous color schemes</vt:lpstr>
      <vt:lpstr>Complementary</vt:lpstr>
      <vt:lpstr>Complementary</vt:lpstr>
      <vt:lpstr>Complementary</vt:lpstr>
      <vt:lpstr>But be careful….</vt:lpstr>
      <vt:lpstr>Split complementary</vt:lpstr>
      <vt:lpstr>Split complementary</vt:lpstr>
      <vt:lpstr>Triadic</vt:lpstr>
      <vt:lpstr>Triadic</vt:lpstr>
      <vt:lpstr>Tetradic color schemes</vt:lpstr>
      <vt:lpstr>Tetradic</vt:lpstr>
      <vt:lpstr>Blue</vt:lpstr>
      <vt:lpstr>Note: </vt:lpstr>
      <vt:lpstr>How will this look in practice</vt:lpstr>
      <vt:lpstr>Colors associations are cultural Color associations change over time</vt:lpstr>
      <vt:lpstr>Some color psychology….</vt:lpstr>
      <vt:lpstr>Color matters</vt:lpstr>
      <vt:lpstr>Contrast</vt:lpstr>
      <vt:lpstr>Contrast is also important for accessibility</vt:lpstr>
      <vt:lpstr>Color blindness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for color blindness </vt:lpstr>
      <vt:lpstr>Color blindness and color wheel</vt:lpstr>
      <vt:lpstr>Color blindness and UI</vt:lpstr>
      <vt:lpstr>Color blindness and UI</vt:lpstr>
      <vt:lpstr>Checking accessibility</vt:lpstr>
      <vt:lpstr>Let’s explore color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Jillian Aurisano</cp:lastModifiedBy>
  <cp:revision>142</cp:revision>
  <dcterms:created xsi:type="dcterms:W3CDTF">2022-01-10T03:51:18Z</dcterms:created>
  <dcterms:modified xsi:type="dcterms:W3CDTF">2024-09-16T18:06:35Z</dcterms:modified>
</cp:coreProperties>
</file>